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301" r:id="rId2"/>
    <p:sldId id="302" r:id="rId3"/>
    <p:sldId id="303" r:id="rId4"/>
    <p:sldId id="304" r:id="rId5"/>
    <p:sldId id="305" r:id="rId6"/>
    <p:sldId id="306" r:id="rId7"/>
    <p:sldId id="300" r:id="rId8"/>
    <p:sldId id="307" r:id="rId9"/>
    <p:sldId id="315" r:id="rId10"/>
    <p:sldId id="316" r:id="rId11"/>
    <p:sldId id="308" r:id="rId12"/>
    <p:sldId id="309" r:id="rId13"/>
    <p:sldId id="310" r:id="rId14"/>
    <p:sldId id="311" r:id="rId15"/>
    <p:sldId id="312" r:id="rId16"/>
    <p:sldId id="317" r:id="rId17"/>
    <p:sldId id="31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F9EAA-D4B9-7243-999E-C8FC73EF8CEB}" type="datetimeFigureOut">
              <a:rPr lang="en-US"/>
              <a:pPr/>
              <a:t>9/20/11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B00FA-C2A1-9347-B8CF-B31E000FD7DF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 One: </a:t>
            </a:r>
            <a:br>
              <a:rPr lang="en-US" dirty="0" smtClean="0"/>
            </a:br>
            <a:r>
              <a:rPr lang="en-US" dirty="0" smtClean="0"/>
              <a:t>A beginner’s guide to the </a:t>
            </a:r>
            <a:r>
              <a:rPr lang="en-US" dirty="0" err="1" smtClean="0"/>
              <a:t>spikerbox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Neuroanatomy of Cockroach Leg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1237655" y="1600200"/>
            <a:ext cx="6668689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Procedures: Put the cockroach in a jar of ice water</a:t>
            </a:r>
            <a:endParaRPr lang="en-US" dirty="0"/>
          </a:p>
        </p:txBody>
      </p:sp>
      <p:pic>
        <p:nvPicPr>
          <p:cNvPr id="4" name="Content Placeholder 3" descr="Fig10_RoachInIcewate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8495" y="1600200"/>
            <a:ext cx="2627010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Procedures: Cut off one of roach’s legs near the body</a:t>
            </a:r>
            <a:endParaRPr lang="en-US" dirty="0"/>
          </a:p>
        </p:txBody>
      </p:sp>
      <p:pic>
        <p:nvPicPr>
          <p:cNvPr id="6" name="Content Placeholder 5" descr="Fig12_Roachleg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3061512"/>
            <a:ext cx="4038600" cy="1603339"/>
          </a:xfrm>
        </p:spPr>
      </p:pic>
      <p:pic>
        <p:nvPicPr>
          <p:cNvPr id="8" name="Content Placeholder 7" descr="Fig11_Roach_cutleg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55597" y="1600200"/>
            <a:ext cx="3841806" cy="4525963"/>
          </a:xfrm>
        </p:spPr>
      </p:pic>
      <p:sp>
        <p:nvSpPr>
          <p:cNvPr id="9" name="TextBox 8"/>
          <p:cNvSpPr txBox="1"/>
          <p:nvPr/>
        </p:nvSpPr>
        <p:spPr>
          <a:xfrm>
            <a:off x="4648200" y="490993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(Put petroleum jelly on exposed wound on body and leg, return cockroach  to house, leg will grow back if cockroach not full grown adult)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3188"/>
          </a:xfrm>
        </p:spPr>
        <p:txBody>
          <a:bodyPr>
            <a:noAutofit/>
          </a:bodyPr>
          <a:lstStyle/>
          <a:p>
            <a:r>
              <a:rPr lang="en-US" dirty="0" smtClean="0"/>
              <a:t>Procedures: Place leg on cork of </a:t>
            </a:r>
            <a:r>
              <a:rPr lang="en-US" dirty="0" err="1" smtClean="0"/>
              <a:t>SpiderBox</a:t>
            </a:r>
            <a:r>
              <a:rPr lang="en-US" dirty="0" smtClean="0"/>
              <a:t>, with a bit of leg overhang</a:t>
            </a:r>
            <a:endParaRPr lang="en-US" dirty="0"/>
          </a:p>
        </p:txBody>
      </p:sp>
      <p:pic>
        <p:nvPicPr>
          <p:cNvPr id="4" name="Content Placeholder 3" descr="Fig13_RoachLegOnCor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503967"/>
            <a:ext cx="8229600" cy="435403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6348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Procedures: Put one electrode in the femur and the other in the </a:t>
            </a:r>
            <a:r>
              <a:rPr lang="en-US" dirty="0" err="1" smtClean="0"/>
              <a:t>coxa</a:t>
            </a:r>
            <a:endParaRPr lang="en-US" dirty="0"/>
          </a:p>
        </p:txBody>
      </p:sp>
      <p:pic>
        <p:nvPicPr>
          <p:cNvPr id="4" name="Content Placeholder 3" descr="Fig14_RoachLegElectrode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219" y="2332037"/>
            <a:ext cx="7851562" cy="45259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6652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Procedures: Observe the spike trains, demonstrating neuron communication</a:t>
            </a:r>
            <a:endParaRPr lang="en-US" dirty="0"/>
          </a:p>
        </p:txBody>
      </p:sp>
      <p:pic>
        <p:nvPicPr>
          <p:cNvPr id="4" name="Content Placeholder 3" descr="Figure15_RoachSpikeTrain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98572"/>
            <a:ext cx="8229600" cy="312921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Classify spikes by amplitude: binning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1995550" y="1600200"/>
            <a:ext cx="5152899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Entering Your Data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56371" y="1663209"/>
            <a:ext cx="5631258" cy="439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Brain Cells need to communicate with each other to control the body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 brain with only one neuron is not a brain</a:t>
            </a:r>
            <a:endParaRPr lang="en-US" dirty="0"/>
          </a:p>
        </p:txBody>
      </p:sp>
      <p:pic>
        <p:nvPicPr>
          <p:cNvPr id="9" name="Content Placeholder 8" descr="Neuron_not_brain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608984" y="2314069"/>
            <a:ext cx="4040188" cy="1836449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96900" y="4101147"/>
            <a:ext cx="7882082" cy="6397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 brain is a network (friendship) of neurons</a:t>
            </a:r>
            <a:endParaRPr lang="en-US" dirty="0"/>
          </a:p>
        </p:txBody>
      </p:sp>
      <p:pic>
        <p:nvPicPr>
          <p:cNvPr id="10" name="Content Placeholder 9" descr="MultNeurons_equals_brain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2608984" y="4740909"/>
            <a:ext cx="4041775" cy="185039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neurons talk?</a:t>
            </a:r>
            <a:endParaRPr lang="en-US" dirty="0"/>
          </a:p>
        </p:txBody>
      </p:sp>
      <p:pic>
        <p:nvPicPr>
          <p:cNvPr id="9" name="Content Placeholder 8" descr="Fig3_Cellscommunicate_diffus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3441120"/>
            <a:ext cx="8229600" cy="2462723"/>
          </a:xfrm>
        </p:spPr>
      </p:pic>
      <p:sp>
        <p:nvSpPr>
          <p:cNvPr id="10" name="TextBox 9"/>
          <p:cNvSpPr txBox="1"/>
          <p:nvPr/>
        </p:nvSpPr>
        <p:spPr>
          <a:xfrm>
            <a:off x="457200" y="1689652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Method 1: Chemical communication</a:t>
            </a:r>
          </a:p>
          <a:p>
            <a:pPr algn="ctr"/>
            <a:r>
              <a:rPr lang="en-US" sz="2400" dirty="0" smtClean="0"/>
              <a:t>e.g. Bacteria</a:t>
            </a:r>
          </a:p>
          <a:p>
            <a:pPr algn="ctr"/>
            <a:r>
              <a:rPr lang="en-US" sz="2400" dirty="0" smtClean="0"/>
              <a:t>Con: slow, limited by diffusion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neurons talk?</a:t>
            </a:r>
            <a:endParaRPr lang="en-US" dirty="0"/>
          </a:p>
        </p:txBody>
      </p:sp>
      <p:pic>
        <p:nvPicPr>
          <p:cNvPr id="4" name="Content Placeholder 3" descr="Fig4_Cellscommunicate_synapse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975575"/>
            <a:ext cx="8229600" cy="1775213"/>
          </a:xfrm>
        </p:spPr>
      </p:pic>
      <p:sp>
        <p:nvSpPr>
          <p:cNvPr id="5" name="TextBox 4"/>
          <p:cNvSpPr txBox="1"/>
          <p:nvPr/>
        </p:nvSpPr>
        <p:spPr>
          <a:xfrm>
            <a:off x="457200" y="1689652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Method 2: Chemical communication through synapse</a:t>
            </a:r>
          </a:p>
          <a:p>
            <a:pPr algn="ctr"/>
            <a:r>
              <a:rPr lang="en-US" sz="2400" dirty="0" smtClean="0"/>
              <a:t>e.g. stretching the neuron to cover more space</a:t>
            </a:r>
          </a:p>
          <a:p>
            <a:pPr algn="ctr"/>
            <a:r>
              <a:rPr lang="en-US" sz="2400" dirty="0" smtClean="0"/>
              <a:t>Con: still slow, signal must travel long way through cell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How do neurons talk?</a:t>
            </a:r>
            <a:endParaRPr lang="en-US" dirty="0"/>
          </a:p>
        </p:txBody>
      </p:sp>
      <p:pic>
        <p:nvPicPr>
          <p:cNvPr id="4" name="Content Placeholder 3" descr="Fig5_Cellscommunicate_electricit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7344" y="2319475"/>
            <a:ext cx="5269817" cy="4538525"/>
          </a:xfrm>
        </p:spPr>
      </p:pic>
      <p:sp>
        <p:nvSpPr>
          <p:cNvPr id="5" name="TextBox 4"/>
          <p:cNvSpPr txBox="1"/>
          <p:nvPr/>
        </p:nvSpPr>
        <p:spPr>
          <a:xfrm>
            <a:off x="457200" y="894099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Method 3: Electrical and chemical combination</a:t>
            </a:r>
          </a:p>
          <a:p>
            <a:pPr algn="ctr"/>
            <a:r>
              <a:rPr lang="en-US" sz="2400" dirty="0" smtClean="0"/>
              <a:t>Electricity carries signal quickly down long axon to synapse, chemical transmission at synapse to the next neuron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Electrical Neural Communication: </a:t>
            </a:r>
            <a:br>
              <a:rPr lang="en-US" dirty="0" smtClean="0"/>
            </a:br>
            <a:r>
              <a:rPr lang="en-US" dirty="0" smtClean="0"/>
              <a:t>The Action Potential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53988" y="1648691"/>
            <a:ext cx="8686799" cy="1165945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Action potentials (“spikes”) are generated by Na infusion depolarizing the cell membrane and K expulsion </a:t>
            </a:r>
            <a:r>
              <a:rPr lang="en-US" dirty="0" err="1" smtClean="0"/>
              <a:t>repolarizing</a:t>
            </a:r>
            <a:r>
              <a:rPr lang="en-US" dirty="0" smtClean="0"/>
              <a:t> it.</a:t>
            </a:r>
          </a:p>
          <a:p>
            <a:pPr algn="ctr"/>
            <a:r>
              <a:rPr lang="en-US" dirty="0" smtClean="0"/>
              <a:t>Spike “moves” as depolarization propagates down axon</a:t>
            </a:r>
            <a:endParaRPr lang="en-US" dirty="0"/>
          </a:p>
        </p:txBody>
      </p:sp>
      <p:pic>
        <p:nvPicPr>
          <p:cNvPr id="8" name="Content Placeholder 7" descr="Fig6_NaK_actionpotential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3118591"/>
            <a:ext cx="4040188" cy="2063856"/>
          </a:xfrm>
        </p:spPr>
      </p:pic>
      <p:pic>
        <p:nvPicPr>
          <p:cNvPr id="9" name="Content Placeholder 8" descr="Figure8_spike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3215669"/>
            <a:ext cx="4041775" cy="186969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63386"/>
            <a:ext cx="6930447" cy="5041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56168" y="6488668"/>
            <a:ext cx="148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Wikipedia.org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Anatomy of the Neuron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 of the nervous system: </a:t>
            </a:r>
            <a:br>
              <a:rPr lang="en-US" dirty="0" smtClean="0"/>
            </a:br>
            <a:r>
              <a:rPr lang="en-US" dirty="0" smtClean="0"/>
              <a:t>Discoid </a:t>
            </a:r>
            <a:r>
              <a:rPr lang="en-US" dirty="0" err="1" smtClean="0"/>
              <a:t>cocroach</a:t>
            </a:r>
            <a:r>
              <a:rPr lang="en-US" dirty="0" smtClean="0"/>
              <a:t> (</a:t>
            </a:r>
            <a:r>
              <a:rPr lang="en-US" dirty="0" err="1" smtClean="0"/>
              <a:t>Blaberus</a:t>
            </a:r>
            <a:r>
              <a:rPr lang="en-US" dirty="0" smtClean="0"/>
              <a:t> </a:t>
            </a:r>
            <a:r>
              <a:rPr lang="en-US" dirty="0" err="1" smtClean="0"/>
              <a:t>discoidalis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7442"/>
            <a:ext cx="8229600" cy="4511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Neuroanatomy of Cockroach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2441929" y="1600200"/>
            <a:ext cx="4260141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287</Words>
  <Application>Microsoft Macintosh PowerPoint</Application>
  <PresentationFormat>On-screen Show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Lab One:  A beginner’s guide to the spikerbox</vt:lpstr>
      <vt:lpstr>Brain Cells need to communicate with each other to control the body </vt:lpstr>
      <vt:lpstr>How do neurons talk?</vt:lpstr>
      <vt:lpstr>How do neurons talk?</vt:lpstr>
      <vt:lpstr>How do neurons talk?</vt:lpstr>
      <vt:lpstr>Electrical Neural Communication:  The Action Potential</vt:lpstr>
      <vt:lpstr>Slide 7</vt:lpstr>
      <vt:lpstr>Model of the nervous system:  Discoid cocroach (Blaberus discoidalis)</vt:lpstr>
      <vt:lpstr>Neuroanatomy of Cockroach</vt:lpstr>
      <vt:lpstr>Neuroanatomy of Cockroach Leg</vt:lpstr>
      <vt:lpstr>Procedures: Put the cockroach in a jar of ice water</vt:lpstr>
      <vt:lpstr>Procedures: Cut off one of roach’s legs near the body</vt:lpstr>
      <vt:lpstr>Procedures: Place leg on cork of SpiderBox, with a bit of leg overhang</vt:lpstr>
      <vt:lpstr>Procedures: Put one electrode in the femur and the other in the coxa</vt:lpstr>
      <vt:lpstr>Procedures: Observe the spike trains, demonstrating neuron communication</vt:lpstr>
      <vt:lpstr>Classify spikes by amplitude: binning</vt:lpstr>
      <vt:lpstr>Entering Your Data</vt:lpstr>
    </vt:vector>
  </TitlesOfParts>
  <Company>Neural Engineering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Timothy Marzullo</dc:creator>
  <cp:lastModifiedBy>Timothy Marzullo</cp:lastModifiedBy>
  <cp:revision>29</cp:revision>
  <dcterms:created xsi:type="dcterms:W3CDTF">2011-09-20T16:02:24Z</dcterms:created>
  <dcterms:modified xsi:type="dcterms:W3CDTF">2011-09-20T16:45:42Z</dcterms:modified>
</cp:coreProperties>
</file>